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405" r:id="rId2"/>
    <p:sldId id="336" r:id="rId3"/>
    <p:sldId id="409" r:id="rId4"/>
    <p:sldId id="335" r:id="rId5"/>
    <p:sldId id="410" r:id="rId6"/>
    <p:sldId id="363" r:id="rId7"/>
    <p:sldId id="342" r:id="rId8"/>
    <p:sldId id="391" r:id="rId9"/>
    <p:sldId id="344" r:id="rId10"/>
    <p:sldId id="345" r:id="rId11"/>
    <p:sldId id="411" r:id="rId12"/>
    <p:sldId id="392" r:id="rId13"/>
    <p:sldId id="412" r:id="rId14"/>
    <p:sldId id="4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0"/>
    <p:restoredTop sz="66324"/>
  </p:normalViewPr>
  <p:slideViewPr>
    <p:cSldViewPr snapToGrid="0" snapToObjects="1">
      <p:cViewPr>
        <p:scale>
          <a:sx n="106" d="100"/>
          <a:sy n="106" d="100"/>
        </p:scale>
        <p:origin x="656" y="-288"/>
      </p:cViewPr>
      <p:guideLst>
        <p:guide orient="horz" pos="2184"/>
        <p:guide pos="3744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We’ll be using the </a:t>
            </a:r>
            <a:r>
              <a:rPr lang="en-US" i="0" dirty="0" err="1"/>
              <a:t>ggplot</a:t>
            </a:r>
            <a:r>
              <a:rPr lang="en-US" i="0" dirty="0"/>
              <a:t> package for creating graphics. </a:t>
            </a:r>
            <a:r>
              <a:rPr lang="en-US" i="0" dirty="0" err="1"/>
              <a:t>ggplot</a:t>
            </a:r>
            <a:r>
              <a:rPr lang="en-US" i="0" dirty="0"/>
              <a:t> is </a:t>
            </a:r>
            <a:r>
              <a:rPr lang="en-US" i="0" baseline="0" dirty="0"/>
              <a:t>part of the </a:t>
            </a:r>
            <a:r>
              <a:rPr lang="en-US" i="0" baseline="0" dirty="0" err="1"/>
              <a:t>tidyverse</a:t>
            </a:r>
            <a:r>
              <a:rPr lang="en-US" i="0" baseline="0" dirty="0"/>
              <a:t> so it will get loaded when you load the </a:t>
            </a:r>
            <a:r>
              <a:rPr lang="en-US" i="0" baseline="0" dirty="0" err="1"/>
              <a:t>tidyverse</a:t>
            </a:r>
            <a:r>
              <a:rPr lang="en-US" i="0" baseline="0" dirty="0"/>
              <a:t> metapackage by running library(</a:t>
            </a:r>
            <a:r>
              <a:rPr lang="en-US" i="0" baseline="0" dirty="0" err="1"/>
              <a:t>tidyverse</a:t>
            </a:r>
            <a:r>
              <a:rPr lang="en-US" i="0" baseline="0" dirty="0"/>
              <a:t>)</a:t>
            </a:r>
            <a:endParaRPr lang="en-US" b="0" i="0" baseline="0" dirty="0"/>
          </a:p>
          <a:p>
            <a:endParaRPr lang="en-US" b="0" i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"grammar of graphics" for data visualization.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is that you can build any type of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by specifying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specifies the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of graph,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describes how the data should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represented as visual marks on that graph.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should be a consistent way, or 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construct any type of graph.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advantage of ggplot2 over other graphics packages for R is this consistent grammar, which makes it easy to try out a bunch of different ways to display your data without having to change much code.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5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ggplot2 Cheat</a:t>
            </a:r>
            <a:r>
              <a:rPr lang="en-US" baseline="0" dirty="0"/>
              <a:t> Sheet (hand out) is great to have on hand as you’re exploring your data with </a:t>
            </a:r>
            <a:r>
              <a:rPr lang="en-US" baseline="0" dirty="0" err="1"/>
              <a:t>ggplot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8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we've picked a tidy data frame, we've picked a </a:t>
            </a:r>
            <a:r>
              <a:rPr lang="en-US" dirty="0" err="1"/>
              <a:t>geom</a:t>
            </a:r>
            <a:r>
              <a:rPr lang="en-US" dirty="0"/>
              <a:t> function, what's left now is to write aesthetic mappings. </a:t>
            </a:r>
          </a:p>
          <a:p>
            <a:endParaRPr lang="en-US" dirty="0"/>
          </a:p>
          <a:p>
            <a:r>
              <a:rPr lang="en-US" dirty="0"/>
              <a:t>So what's an aesthetic mapping? An aesthetic mapping is a definition of how you what the columns of your data frame represented as graphical markings on your plot.</a:t>
            </a:r>
          </a:p>
          <a:p>
            <a:endParaRPr lang="en-US" dirty="0"/>
          </a:p>
          <a:p>
            <a:r>
              <a:rPr lang="en-US" dirty="0"/>
              <a:t>For example, consider this data frame with 3 columns a, b, c, and this x/y graph.</a:t>
            </a:r>
          </a:p>
          <a:p>
            <a:endParaRPr lang="en-US" dirty="0"/>
          </a:p>
          <a:p>
            <a:r>
              <a:rPr lang="en-US" dirty="0"/>
              <a:t>* The aesthetic mapping above defines that x axis value of each marking should come from the "a"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y axis value from the "b"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since we’re now out of axes, we can define that the color should come from the "c" column. R figures out a reasonable color scale but you can fine tune 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you get the expected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answer: D</a:t>
            </a:r>
          </a:p>
          <a:p>
            <a:endParaRPr lang="en-US" dirty="0"/>
          </a:p>
          <a:p>
            <a:r>
              <a:rPr lang="en-US" dirty="0"/>
              <a:t>Color – can be continuous gradients, as in gene expression heatmaps</a:t>
            </a:r>
          </a:p>
          <a:p>
            <a:endParaRPr lang="en-US" dirty="0"/>
          </a:p>
          <a:p>
            <a:r>
              <a:rPr lang="en-US" dirty="0"/>
              <a:t>(If </a:t>
            </a:r>
            <a:r>
              <a:rPr lang="en-US" dirty="0" err="1"/>
              <a:t>cts</a:t>
            </a:r>
            <a:r>
              <a:rPr lang="en-US" dirty="0"/>
              <a:t> vs discrete are not clear, review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9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Here is how you use </a:t>
            </a:r>
            <a:r>
              <a:rPr lang="en-US" i="0" baseline="0" dirty="0" err="1"/>
              <a:t>ggplot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You can see that we give it a data frame, in this case, our ESR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We specify the type of graph, or “</a:t>
            </a:r>
            <a:r>
              <a:rPr lang="en-US" i="0" baseline="0" dirty="0" err="1"/>
              <a:t>geom</a:t>
            </a:r>
            <a:r>
              <a:rPr lang="en-US" i="0" baseline="0" dirty="0"/>
              <a:t>”, in this case, a histogram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we specify an aesthetic mapping, in this case, saying that we want the variable “Result” which contains results of ESR testing values, on the x axis.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 few more details to note: you always start a plot with the </a:t>
            </a:r>
            <a:r>
              <a:rPr lang="en-US" i="0" baseline="0" dirty="0" err="1"/>
              <a:t>ggplot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To connect the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 to the </a:t>
            </a:r>
            <a:r>
              <a:rPr lang="en-US" i="0" baseline="0" dirty="0" err="1"/>
              <a:t>geom</a:t>
            </a:r>
            <a:r>
              <a:rPr lang="en-US" i="0" baseline="0" dirty="0"/>
              <a:t> function you use a ‘+’ sign which should be put at the end of the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the mappings need to go into the </a:t>
            </a:r>
            <a:r>
              <a:rPr lang="en-US" i="0" baseline="0" dirty="0" err="1"/>
              <a:t>aes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a lot of information. Let’s try to break it down into a mental model. Here’s a template for making </a:t>
            </a:r>
            <a:r>
              <a:rPr lang="en-US" i="1" dirty="0"/>
              <a:t>any</a:t>
            </a:r>
            <a:r>
              <a:rPr lang="en-US" i="0" dirty="0"/>
              <a:t> kind of graph with ggplot2. </a:t>
            </a:r>
            <a:endParaRPr lang="en-US" dirty="0"/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baseline="0" dirty="0"/>
              <a:t>Pick a tidy data frame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Choose a </a:t>
            </a:r>
            <a:r>
              <a:rPr lang="en-US" b="0" baseline="0" dirty="0" err="1"/>
              <a:t>geom</a:t>
            </a:r>
            <a:r>
              <a:rPr lang="en-US" b="0" baseline="0" dirty="0"/>
              <a:t> function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Write aesthetic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good time to introduce the idea of ”tidy” data that also gives the “</a:t>
            </a:r>
            <a:r>
              <a:rPr lang="en-US" dirty="0" err="1"/>
              <a:t>tidyverse</a:t>
            </a:r>
            <a:r>
              <a:rPr lang="en-US" dirty="0"/>
              <a:t>” its name. </a:t>
            </a:r>
          </a:p>
          <a:p>
            <a:endParaRPr lang="en-US" dirty="0"/>
          </a:p>
          <a:p>
            <a:r>
              <a:rPr lang="en-US" dirty="0"/>
              <a:t>Any data set can take on a lot of different shapes. But there is one shape that is best suited for data analysis, and that shape is called ”tidy.” </a:t>
            </a:r>
          </a:p>
          <a:p>
            <a:endParaRPr lang="en-US" dirty="0"/>
          </a:p>
          <a:p>
            <a:r>
              <a:rPr lang="en-US" dirty="0"/>
              <a:t>The opposite of “tidy” data is often called “messy” and often times one of the first data analysis tasks is to convert “messy” data into “tidy data.”</a:t>
            </a:r>
          </a:p>
          <a:p>
            <a:endParaRPr lang="en-US" dirty="0"/>
          </a:p>
          <a:p>
            <a:r>
              <a:rPr lang="en-US" u="sng" dirty="0"/>
              <a:t>Question</a:t>
            </a:r>
            <a:r>
              <a:rPr lang="en-US" dirty="0"/>
              <a:t>: do you think that the “orders” data frame is tidy? Why or why not?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set is tidy if: each variable is in its own column,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case is in its own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value is in its own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4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data</a:t>
            </a:r>
            <a:r>
              <a:rPr lang="en-US" baseline="0" dirty="0"/>
              <a:t> can be displayed, and to tell </a:t>
            </a:r>
            <a:r>
              <a:rPr lang="en-US" baseline="0" dirty="0" err="1"/>
              <a:t>ggplot</a:t>
            </a:r>
            <a:r>
              <a:rPr lang="en-US" baseline="0" dirty="0"/>
              <a:t> what type of graph you want you pick a </a:t>
            </a:r>
            <a:r>
              <a:rPr lang="en-US" b="1" baseline="0" dirty="0" err="1"/>
              <a:t>geom</a:t>
            </a:r>
            <a:r>
              <a:rPr lang="en-US" baseline="0" dirty="0"/>
              <a:t>_ function.</a:t>
            </a:r>
          </a:p>
          <a:p>
            <a:endParaRPr lang="en-US" baseline="0" dirty="0"/>
          </a:p>
          <a:p>
            <a:r>
              <a:rPr lang="en-US" baseline="0" dirty="0"/>
              <a:t>Here are the top 6 most useful </a:t>
            </a:r>
            <a:r>
              <a:rPr lang="en-US" baseline="0" dirty="0" err="1"/>
              <a:t>geom</a:t>
            </a:r>
            <a:r>
              <a:rPr lang="en-US" baseline="0" dirty="0"/>
              <a:t> functions for visualizing clinical data, but there are many more. With these 6 you can make histograms, bar plots, scatter plots, dot plots, boxplots, and line 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serialmentor.com/dataviz/index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B018A-D7A0-344C-B0D4-20E17F66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350" y="2260130"/>
            <a:ext cx="4157300" cy="3925517"/>
          </a:xfrm>
          <a:prstGeom prst="rect">
            <a:avLst/>
          </a:prstGeom>
        </p:spPr>
      </p:pic>
      <p:sp>
        <p:nvSpPr>
          <p:cNvPr id="3" name="Google Shape;47;p7">
            <a:extLst>
              <a:ext uri="{FF2B5EF4-FFF2-40B4-BE49-F238E27FC236}">
                <a16:creationId xmlns:a16="http://schemas.microsoft.com/office/drawing/2014/main" id="{925A01ED-BE5C-FC41-A76E-FE1BED6B31E8}"/>
              </a:ext>
            </a:extLst>
          </p:cNvPr>
          <p:cNvSpPr txBox="1">
            <a:spLocks/>
          </p:cNvSpPr>
          <p:nvPr/>
        </p:nvSpPr>
        <p:spPr>
          <a:xfrm>
            <a:off x="2011125" y="938375"/>
            <a:ext cx="8169750" cy="11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21" rIns="0" bIns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none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03" algn="ctr"/>
            <a:r>
              <a:rPr lang="en-US" sz="6616" dirty="0">
                <a:solidFill>
                  <a:srgbClr val="000000"/>
                </a:solidFill>
              </a:rPr>
              <a:t>Visualize Data with</a:t>
            </a:r>
            <a:endParaRPr lang="en-US" sz="6616" dirty="0"/>
          </a:p>
        </p:txBody>
      </p:sp>
    </p:spTree>
    <p:extLst>
      <p:ext uri="{BB962C8B-B14F-4D97-AF65-F5344CB8AC3E}">
        <p14:creationId xmlns:p14="http://schemas.microsoft.com/office/powerpoint/2010/main" val="12365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" y="982232"/>
            <a:ext cx="9985108" cy="7210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7245" y="982232"/>
            <a:ext cx="9985109" cy="72107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EF5D-709F-834F-AFC8-8C08FCB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5B3CA-85E9-6D44-AF2F-C520799E44D0}"/>
              </a:ext>
            </a:extLst>
          </p:cNvPr>
          <p:cNvSpPr txBox="1"/>
          <p:nvPr/>
        </p:nvSpPr>
        <p:spPr>
          <a:xfrm>
            <a:off x="354842" y="6277970"/>
            <a:ext cx="949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Fundamentals of Data Visualization</a:t>
            </a:r>
            <a:r>
              <a:rPr lang="en-US" dirty="0"/>
              <a:t>, by Claus Wilke, licensed under CC-BY-NC-ND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3E07-D45B-CC4E-9268-BC247991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26" y="2037474"/>
            <a:ext cx="9430603" cy="4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0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1682-FAFE-4D4E-9D03-4E787310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Write Aesthetic Mappings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4F609-F679-F244-B1FF-ED1278E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469810"/>
            <a:ext cx="27559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DF1D8-3E93-9846-A96E-C1939088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7" y="3444818"/>
            <a:ext cx="2916766" cy="2780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EEB69F-B70D-7E43-9771-568F765C7B6C}"/>
              </a:ext>
            </a:extLst>
          </p:cNvPr>
          <p:cNvGrpSpPr/>
          <p:nvPr/>
        </p:nvGrpSpPr>
        <p:grpSpPr>
          <a:xfrm>
            <a:off x="2983876" y="1962227"/>
            <a:ext cx="6148048" cy="68580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6C251A-F09D-E44F-AC71-DDCDD270C24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74EC7-98C4-9842-9CEA-74491FBA28B2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x = a, y = b, color = c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49343-460C-9E47-BD9B-FA6324E3E114}"/>
              </a:ext>
            </a:extLst>
          </p:cNvPr>
          <p:cNvSpPr txBox="1"/>
          <p:nvPr/>
        </p:nvSpPr>
        <p:spPr>
          <a:xfrm>
            <a:off x="1969602" y="2931392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82F1-9C24-8B42-8478-E31AEC3FB625}"/>
              </a:ext>
            </a:extLst>
          </p:cNvPr>
          <p:cNvSpPr txBox="1"/>
          <p:nvPr/>
        </p:nvSpPr>
        <p:spPr>
          <a:xfrm>
            <a:off x="7570302" y="2921598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D6AF3-C894-8640-BA97-A921B10E74B1}"/>
              </a:ext>
            </a:extLst>
          </p:cNvPr>
          <p:cNvSpPr txBox="1"/>
          <p:nvPr/>
        </p:nvSpPr>
        <p:spPr>
          <a:xfrm>
            <a:off x="6888736" y="45736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30A59-A1E1-774A-B99E-3D76EC08C2D8}"/>
              </a:ext>
            </a:extLst>
          </p:cNvPr>
          <p:cNvSpPr txBox="1"/>
          <p:nvPr/>
        </p:nvSpPr>
        <p:spPr>
          <a:xfrm>
            <a:off x="8537068" y="61230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41D5110-D044-2B45-B61C-D96D8B9DAF1A}"/>
              </a:ext>
            </a:extLst>
          </p:cNvPr>
          <p:cNvCxnSpPr/>
          <p:nvPr/>
        </p:nvCxnSpPr>
        <p:spPr>
          <a:xfrm rot="5400000" flipH="1" flipV="1">
            <a:off x="4435183" y="3608078"/>
            <a:ext cx="1380652" cy="3837517"/>
          </a:xfrm>
          <a:prstGeom prst="curvedConnector4">
            <a:avLst>
              <a:gd name="adj1" fmla="val -31888"/>
              <a:gd name="adj2" fmla="val 53779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19B176-5370-EE45-AD74-073D91F93D49}"/>
              </a:ext>
            </a:extLst>
          </p:cNvPr>
          <p:cNvCxnSpPr/>
          <p:nvPr/>
        </p:nvCxnSpPr>
        <p:spPr>
          <a:xfrm>
            <a:off x="2202178" y="6189226"/>
            <a:ext cx="6476155" cy="195438"/>
          </a:xfrm>
          <a:prstGeom prst="curvedConnector3">
            <a:avLst>
              <a:gd name="adj1" fmla="val -72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304EDF-1D6C-DA46-9876-52D9041D1BC2}"/>
              </a:ext>
            </a:extLst>
          </p:cNvPr>
          <p:cNvSpPr/>
          <p:nvPr/>
        </p:nvSpPr>
        <p:spPr>
          <a:xfrm>
            <a:off x="4838699" y="4174748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8D72AD-1AA7-0243-A775-162F61B81C4C}"/>
              </a:ext>
            </a:extLst>
          </p:cNvPr>
          <p:cNvSpPr/>
          <p:nvPr/>
        </p:nvSpPr>
        <p:spPr>
          <a:xfrm>
            <a:off x="4838699" y="4728152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A3BA11-F6BC-5B4C-9D69-4134A8240DDE}"/>
              </a:ext>
            </a:extLst>
          </p:cNvPr>
          <p:cNvSpPr/>
          <p:nvPr/>
        </p:nvSpPr>
        <p:spPr>
          <a:xfrm>
            <a:off x="4838698" y="5281556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020EE-2EE9-D943-BBEE-FE730FD3329F}"/>
              </a:ext>
            </a:extLst>
          </p:cNvPr>
          <p:cNvSpPr/>
          <p:nvPr/>
        </p:nvSpPr>
        <p:spPr>
          <a:xfrm>
            <a:off x="4843566" y="5834960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06DC1-4BAB-FB4F-AAD7-ADEC4C793008}"/>
              </a:ext>
            </a:extLst>
          </p:cNvPr>
          <p:cNvSpPr/>
          <p:nvPr/>
        </p:nvSpPr>
        <p:spPr>
          <a:xfrm>
            <a:off x="3905211" y="2070468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32FCC-F00A-7F49-8C49-AE5F6DD9707F}"/>
              </a:ext>
            </a:extLst>
          </p:cNvPr>
          <p:cNvSpPr/>
          <p:nvPr/>
        </p:nvSpPr>
        <p:spPr>
          <a:xfrm>
            <a:off x="5366958" y="2065237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048EE-2B18-1345-93EB-272418366B0A}"/>
              </a:ext>
            </a:extLst>
          </p:cNvPr>
          <p:cNvSpPr/>
          <p:nvPr/>
        </p:nvSpPr>
        <p:spPr>
          <a:xfrm>
            <a:off x="6888735" y="2071245"/>
            <a:ext cx="1938393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875E5F-0DFE-944E-AD1C-2D8D899C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1627 1.48148E-6 C 0.16836 1.48148E-6 0.23268 0.00879 0.23268 0.0162 L 0.23268 0.0331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16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14427 4.44444E-6 C 0.20885 4.44444E-6 0.28867 0.0412 0.28867 0.07476 L 0.28867 0.15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7292 -2.59259E-6 C 0.25026 -2.59259E-6 0.34583 -0.03541 0.34583 -0.06412 L 0.34583 -0.1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4375 1.85185E-6 C 0.2082 1.85185E-6 0.28763 -0.03195 0.28763 -0.05741 L 0.28763 -0.1141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1852863"/>
            <a:ext cx="9720072" cy="4596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Consider the 6 aesthetics shown just previously. All aesthetics can be used for discrete variables, but only some can be used for continuous variables. </a:t>
            </a:r>
          </a:p>
          <a:p>
            <a:pPr marL="0" indent="0">
              <a:buNone/>
            </a:pPr>
            <a:r>
              <a:rPr lang="en-US" dirty="0"/>
              <a:t>Which aesthetics can be used </a:t>
            </a:r>
            <a:r>
              <a:rPr lang="en-US" u="sng" dirty="0"/>
              <a:t>only</a:t>
            </a:r>
            <a:r>
              <a:rPr lang="en-US" dirty="0"/>
              <a:t> for </a:t>
            </a:r>
            <a:r>
              <a:rPr lang="en-US" u="sng" dirty="0"/>
              <a:t>discrete</a:t>
            </a:r>
            <a:r>
              <a:rPr lang="en-US" dirty="0"/>
              <a:t> variables?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AutoNum type="alphaUcPeriod"/>
            </a:pPr>
            <a:r>
              <a:rPr lang="en-US" dirty="0"/>
              <a:t>Color</a:t>
            </a:r>
          </a:p>
          <a:p>
            <a:pPr marL="914400" indent="-914400">
              <a:buAutoNum type="alphaUcPeriod"/>
            </a:pPr>
            <a:r>
              <a:rPr lang="en-US" dirty="0"/>
              <a:t>Line type</a:t>
            </a:r>
          </a:p>
          <a:p>
            <a:pPr marL="914400" indent="-914400">
              <a:buAutoNum type="alphaUcPeriod"/>
            </a:pPr>
            <a:r>
              <a:rPr lang="en-US" dirty="0"/>
              <a:t>Shape</a:t>
            </a:r>
          </a:p>
          <a:p>
            <a:pPr marL="914400" indent="-914400">
              <a:buAutoNum type="alphaUcPeriod"/>
            </a:pPr>
            <a:r>
              <a:rPr lang="en-US" dirty="0"/>
              <a:t>B + C</a:t>
            </a:r>
          </a:p>
          <a:p>
            <a:pPr marL="914400" indent="-914400">
              <a:buAutoNum type="alphaUcPeriod"/>
            </a:pPr>
            <a:r>
              <a:rPr lang="en-US" dirty="0"/>
              <a:t>A + B +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3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</a:t>
            </a:r>
            <a:r>
              <a:rPr lang="en-US"/>
              <a:t>section titled “Your</a:t>
            </a:r>
            <a:r>
              <a:rPr lang="en-US" dirty="0"/>
              <a:t> </a:t>
            </a:r>
            <a:r>
              <a:rPr lang="en-US"/>
              <a:t>Turn 4.”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95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Consider the 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orders</a:t>
            </a:r>
            <a:r>
              <a:rPr lang="en-US" dirty="0"/>
              <a:t> data frame. How do you think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order_time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and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result_time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are related to each other?</a:t>
            </a:r>
          </a:p>
          <a:p>
            <a:pPr marL="0" indent="0">
              <a:buNone/>
            </a:pPr>
            <a:r>
              <a:rPr lang="en-US" dirty="0"/>
              <a:t>Pair up and discuss.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4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19651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Type the following code in the console to make a graph.</a:t>
            </a:r>
          </a:p>
          <a:p>
            <a:pPr marL="0" indent="0">
              <a:buNone/>
            </a:pPr>
            <a:r>
              <a:rPr lang="en-US" dirty="0"/>
              <a:t>Pay attention to the spelling, capitalization, and parentheses!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13AC5B-1162-7E4C-A3DA-77EA1D8F06E6}"/>
              </a:ext>
            </a:extLst>
          </p:cNvPr>
          <p:cNvGrpSpPr/>
          <p:nvPr/>
        </p:nvGrpSpPr>
        <p:grpSpPr>
          <a:xfrm>
            <a:off x="1024128" y="4307885"/>
            <a:ext cx="9856737" cy="932856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21940D-4892-1347-8A0E-4D8676AD00A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9956C-5083-4C49-B024-3499DC1CA1BC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4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74FA9-EA15-9849-82BB-48D78C83F267}"/>
              </a:ext>
            </a:extLst>
          </p:cNvPr>
          <p:cNvSpPr/>
          <p:nvPr/>
        </p:nvSpPr>
        <p:spPr>
          <a:xfrm>
            <a:off x="2078182" y="295737"/>
            <a:ext cx="8645236" cy="50905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8080E-AF5D-2A4D-88D6-913687F2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76" y="3858319"/>
            <a:ext cx="9384628" cy="7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015E0-C859-1A40-A8B8-5C428E614C8A}"/>
              </a:ext>
            </a:extLst>
          </p:cNvPr>
          <p:cNvSpPr txBox="1"/>
          <p:nvPr/>
        </p:nvSpPr>
        <p:spPr>
          <a:xfrm>
            <a:off x="1601376" y="734291"/>
            <a:ext cx="9384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 run this code, you will get what looks like an error but is actually just a message. R lets you know that some of the rows did not have data for </a:t>
            </a:r>
            <a:r>
              <a:rPr lang="en-US" sz="3200" dirty="0" err="1"/>
              <a:t>order_time</a:t>
            </a:r>
            <a:r>
              <a:rPr lang="en-US" sz="3200" dirty="0"/>
              <a:t> and/or </a:t>
            </a:r>
            <a:r>
              <a:rPr lang="en-US" sz="3200" dirty="0" err="1"/>
              <a:t>result_time</a:t>
            </a:r>
            <a:r>
              <a:rPr lang="en-US" sz="3200" dirty="0"/>
              <a:t> so those points were not plotted.</a:t>
            </a:r>
          </a:p>
        </p:txBody>
      </p:sp>
    </p:spTree>
    <p:extLst>
      <p:ext uri="{BB962C8B-B14F-4D97-AF65-F5344CB8AC3E}">
        <p14:creationId xmlns:p14="http://schemas.microsoft.com/office/powerpoint/2010/main" val="249282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6CA5E-86D4-1A49-93B9-337F60D84B09}"/>
              </a:ext>
            </a:extLst>
          </p:cNvPr>
          <p:cNvGrpSpPr/>
          <p:nvPr/>
        </p:nvGrpSpPr>
        <p:grpSpPr>
          <a:xfrm>
            <a:off x="422524" y="3234724"/>
            <a:ext cx="11713370" cy="1203859"/>
            <a:chOff x="2080824" y="3162925"/>
            <a:chExt cx="8340726" cy="6553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92C0FF-CB1F-9A4E-B6EF-2EA254675007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3C217-C5E1-D143-9A12-E6479853C2EC}"/>
                </a:ext>
              </a:extLst>
            </p:cNvPr>
            <p:cNvSpPr txBox="1"/>
            <p:nvPr/>
          </p:nvSpPr>
          <p:spPr>
            <a:xfrm>
              <a:off x="2080824" y="3235065"/>
              <a:ext cx="8340726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289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21229" y="1708386"/>
            <a:ext cx="2365216" cy="1246648"/>
            <a:chOff x="896764" y="1732048"/>
            <a:chExt cx="2365216" cy="1246648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19934" y="1357667"/>
            <a:ext cx="2730760" cy="1938992"/>
            <a:chOff x="896764" y="1380787"/>
            <a:chExt cx="2365216" cy="1938992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07064"/>
                <a:gd name="adj2" fmla="val 99023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+ sign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before new line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2524" y="4814991"/>
            <a:ext cx="2365216" cy="1246648"/>
            <a:chOff x="896764" y="1732048"/>
            <a:chExt cx="2365216" cy="1246648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layer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21230" y="4679493"/>
            <a:ext cx="2546434" cy="1508105"/>
            <a:chOff x="896764" y="1596229"/>
            <a:chExt cx="2365216" cy="150810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596229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mappings inside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r>
                <a:rPr lang="en-US" sz="2800" dirty="0">
                  <a:solidFill>
                    <a:schemeClr val="bg1"/>
                  </a:solidFill>
                </a:rPr>
                <a:t> function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0510" y="4794467"/>
            <a:ext cx="2365216" cy="1246648"/>
            <a:chOff x="896764" y="1732048"/>
            <a:chExt cx="2365216" cy="1246648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x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524" y="1572568"/>
            <a:ext cx="2365216" cy="1508105"/>
            <a:chOff x="896764" y="1596230"/>
            <a:chExt cx="2365216" cy="1508105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initialize a plot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with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78E30D-B972-A449-A9E8-3788FCC6B36C}"/>
              </a:ext>
            </a:extLst>
          </p:cNvPr>
          <p:cNvGrpSpPr/>
          <p:nvPr/>
        </p:nvGrpSpPr>
        <p:grpSpPr>
          <a:xfrm>
            <a:off x="9418573" y="4799558"/>
            <a:ext cx="2365216" cy="1246648"/>
            <a:chOff x="896764" y="1732048"/>
            <a:chExt cx="2365216" cy="1246648"/>
          </a:xfrm>
        </p:grpSpPr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065AFE25-FB19-654D-BF2E-FE437843CDC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954484-1E48-7043-83CD-BEF8A8E703A1}"/>
                </a:ext>
              </a:extLst>
            </p:cNvPr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y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408516"/>
            <a:ext cx="2856879" cy="1938992"/>
            <a:chOff x="896764" y="1380787"/>
            <a:chExt cx="2365216" cy="1938992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Choose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81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92D050"/>
                </a:solidFill>
              </a:rPr>
              <a:t>case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Pick a “Tidy” Data Frame</a:t>
            </a:r>
          </a:p>
        </p:txBody>
      </p:sp>
    </p:spTree>
    <p:extLst>
      <p:ext uri="{BB962C8B-B14F-4D97-AF65-F5344CB8AC3E}">
        <p14:creationId xmlns:p14="http://schemas.microsoft.com/office/powerpoint/2010/main" val="40415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a “</a:t>
            </a:r>
            <a:r>
              <a:rPr lang="en-US" dirty="0" err="1"/>
              <a:t>Geom</a:t>
            </a:r>
            <a:r>
              <a:rPr lang="en-US" dirty="0"/>
              <a:t>”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353323"/>
            <a:ext cx="829152" cy="83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3457444"/>
            <a:ext cx="829152" cy="832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4610205"/>
            <a:ext cx="829152" cy="84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806" y="4610205"/>
            <a:ext cx="864611" cy="835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37" y="3471524"/>
            <a:ext cx="864611" cy="87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537" y="2353323"/>
            <a:ext cx="829911" cy="827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02832" y="2450851"/>
            <a:ext cx="3791681" cy="654654"/>
            <a:chOff x="5713441" y="3772357"/>
            <a:chExt cx="4576871" cy="654654"/>
          </a:xfrm>
        </p:grpSpPr>
        <p:sp>
          <p:nvSpPr>
            <p:cNvPr id="11" name="Rectangle 10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histogram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2832" y="3557988"/>
            <a:ext cx="3791681" cy="654654"/>
            <a:chOff x="5713441" y="3772357"/>
            <a:chExt cx="4576871" cy="654654"/>
          </a:xfrm>
        </p:grpSpPr>
        <p:sp>
          <p:nvSpPr>
            <p:cNvPr id="15" name="Rectangle 14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bar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2832" y="4700693"/>
            <a:ext cx="3791681" cy="654654"/>
            <a:chOff x="5713441" y="3772357"/>
            <a:chExt cx="4576871" cy="654654"/>
          </a:xfrm>
        </p:grpSpPr>
        <p:sp>
          <p:nvSpPr>
            <p:cNvPr id="18" name="Rectangle 17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point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13641" y="2450851"/>
            <a:ext cx="3791681" cy="654654"/>
            <a:chOff x="5713441" y="3772357"/>
            <a:chExt cx="4576871" cy="654654"/>
          </a:xfrm>
        </p:grpSpPr>
        <p:sp>
          <p:nvSpPr>
            <p:cNvPr id="30" name="Rectangle 29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dotplot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13641" y="3557988"/>
            <a:ext cx="3791681" cy="654654"/>
            <a:chOff x="5713441" y="3772357"/>
            <a:chExt cx="4576871" cy="654654"/>
          </a:xfrm>
        </p:grpSpPr>
        <p:sp>
          <p:nvSpPr>
            <p:cNvPr id="33" name="Rectangle 32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boxplot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13641" y="4700693"/>
            <a:ext cx="3791681" cy="654654"/>
            <a:chOff x="5713441" y="3772357"/>
            <a:chExt cx="4576871" cy="654654"/>
          </a:xfrm>
        </p:grpSpPr>
        <p:sp>
          <p:nvSpPr>
            <p:cNvPr id="36" name="Rectangle 35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line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489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DA MGH 2018 Template" id="{EDF309EF-84D3-1348-B69F-FB3BCAEF6D5D}" vid="{E8ADBC31-0938-DF46-B2BA-A65B80794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RCDA MGH 2018 Template</Template>
  <TotalTime>6995</TotalTime>
  <Words>1473</Words>
  <Application>Microsoft Macintosh PowerPoint</Application>
  <PresentationFormat>Widescreen</PresentationFormat>
  <Paragraphs>155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Menlo</vt:lpstr>
      <vt:lpstr>Monaco</vt:lpstr>
      <vt:lpstr>Tw Cen MT</vt:lpstr>
      <vt:lpstr>Tw Cen MT Condensed</vt:lpstr>
      <vt:lpstr>Wingdings 3</vt:lpstr>
      <vt:lpstr>Integral</vt:lpstr>
      <vt:lpstr>PowerPoint Presentation</vt:lpstr>
      <vt:lpstr>Your Turn 1</vt:lpstr>
      <vt:lpstr>Your Turn 2</vt:lpstr>
      <vt:lpstr>PowerPoint Presentation</vt:lpstr>
      <vt:lpstr>PowerPoint Presentation</vt:lpstr>
      <vt:lpstr>PowerPoint Presentation</vt:lpstr>
      <vt:lpstr>To make any kind of graph:</vt:lpstr>
      <vt:lpstr>1. Pick a “Tidy” Data Frame</vt:lpstr>
      <vt:lpstr>2. Choose a “Geom” Function</vt:lpstr>
      <vt:lpstr>PowerPoint Presentation</vt:lpstr>
      <vt:lpstr>Aesthetics</vt:lpstr>
      <vt:lpstr>3. Write Aesthetic Mappings</vt:lpstr>
      <vt:lpstr>Your Turn 3</vt:lpstr>
      <vt:lpstr>Your Turn 4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Clinical Data Analysis with R and RStudio</dc:title>
  <dc:creator>Kadauke, Stephan,M.D.</dc:creator>
  <cp:lastModifiedBy>Kadauke, Stephan</cp:lastModifiedBy>
  <cp:revision>302</cp:revision>
  <cp:lastPrinted>2019-02-28T18:12:32Z</cp:lastPrinted>
  <dcterms:created xsi:type="dcterms:W3CDTF">2018-02-26T19:02:44Z</dcterms:created>
  <dcterms:modified xsi:type="dcterms:W3CDTF">2019-05-01T13:20:16Z</dcterms:modified>
</cp:coreProperties>
</file>